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70" r:id="rId8"/>
    <p:sldId id="271" r:id="rId9"/>
    <p:sldId id="272" r:id="rId10"/>
    <p:sldId id="267" r:id="rId11"/>
    <p:sldId id="264" r:id="rId12"/>
    <p:sldId id="265" r:id="rId13"/>
    <p:sldId id="266"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71" d="100"/>
          <a:sy n="71" d="100"/>
        </p:scale>
        <p:origin x="950"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ah Malik" userId="f90d001da0763353" providerId="LiveId" clId="{8A5BF0AF-A782-4A37-9482-EEED8E288617}"/>
    <pc:docChg chg="undo custSel addSld delSld modSld sldOrd">
      <pc:chgData name="Hailah Malik" userId="f90d001da0763353" providerId="LiveId" clId="{8A5BF0AF-A782-4A37-9482-EEED8E288617}" dt="2024-11-04T05:50:58.832" v="538"/>
      <pc:docMkLst>
        <pc:docMk/>
      </pc:docMkLst>
      <pc:sldChg chg="modSp add del mod">
        <pc:chgData name="Hailah Malik" userId="f90d001da0763353" providerId="LiveId" clId="{8A5BF0AF-A782-4A37-9482-EEED8E288617}" dt="2024-11-04T05:50:31.421" v="536" actId="2696"/>
        <pc:sldMkLst>
          <pc:docMk/>
          <pc:sldMk cId="722239201" sldId="263"/>
        </pc:sldMkLst>
        <pc:spChg chg="mod">
          <ac:chgData name="Hailah Malik" userId="f90d001da0763353" providerId="LiveId" clId="{8A5BF0AF-A782-4A37-9482-EEED8E288617}" dt="2024-11-04T05:11:42.867" v="237" actId="20577"/>
          <ac:spMkLst>
            <pc:docMk/>
            <pc:sldMk cId="722239201" sldId="263"/>
            <ac:spMk id="2" creationId="{EF50C2CB-0E70-AFF9-5FF2-4FBD59ACBDF3}"/>
          </ac:spMkLst>
        </pc:spChg>
        <pc:spChg chg="mod">
          <ac:chgData name="Hailah Malik" userId="f90d001da0763353" providerId="LiveId" clId="{8A5BF0AF-A782-4A37-9482-EEED8E288617}" dt="2024-11-04T05:11:30.090" v="228" actId="20577"/>
          <ac:spMkLst>
            <pc:docMk/>
            <pc:sldMk cId="722239201" sldId="263"/>
            <ac:spMk id="3" creationId="{3D7A747A-3098-A7E0-639A-A2F477DE0F2D}"/>
          </ac:spMkLst>
        </pc:spChg>
      </pc:sldChg>
      <pc:sldChg chg="ord">
        <pc:chgData name="Hailah Malik" userId="f90d001da0763353" providerId="LiveId" clId="{8A5BF0AF-A782-4A37-9482-EEED8E288617}" dt="2024-11-04T05:50:58.832" v="538"/>
        <pc:sldMkLst>
          <pc:docMk/>
          <pc:sldMk cId="1488955444" sldId="267"/>
        </pc:sldMkLst>
      </pc:sldChg>
      <pc:sldChg chg="modSp new mod">
        <pc:chgData name="Hailah Malik" userId="f90d001da0763353" providerId="LiveId" clId="{8A5BF0AF-A782-4A37-9482-EEED8E288617}" dt="2024-11-04T05:05:51.438" v="93" actId="20577"/>
        <pc:sldMkLst>
          <pc:docMk/>
          <pc:sldMk cId="1486064753" sldId="270"/>
        </pc:sldMkLst>
        <pc:spChg chg="mod">
          <ac:chgData name="Hailah Malik" userId="f90d001da0763353" providerId="LiveId" clId="{8A5BF0AF-A782-4A37-9482-EEED8E288617}" dt="2024-11-04T05:04:50.506" v="25" actId="121"/>
          <ac:spMkLst>
            <pc:docMk/>
            <pc:sldMk cId="1486064753" sldId="270"/>
            <ac:spMk id="2" creationId="{A6A622D9-72BD-1587-93DA-095BF179E459}"/>
          </ac:spMkLst>
        </pc:spChg>
        <pc:spChg chg="mod">
          <ac:chgData name="Hailah Malik" userId="f90d001da0763353" providerId="LiveId" clId="{8A5BF0AF-A782-4A37-9482-EEED8E288617}" dt="2024-11-04T05:05:51.438" v="93" actId="20577"/>
          <ac:spMkLst>
            <pc:docMk/>
            <pc:sldMk cId="1486064753" sldId="270"/>
            <ac:spMk id="3" creationId="{01F07D88-D1F8-0D1D-3C6E-5983A6E5C1EB}"/>
          </ac:spMkLst>
        </pc:spChg>
      </pc:sldChg>
      <pc:sldChg chg="modSp new mod">
        <pc:chgData name="Hailah Malik" userId="f90d001da0763353" providerId="LiveId" clId="{8A5BF0AF-A782-4A37-9482-EEED8E288617}" dt="2024-11-04T05:11:14.322" v="227" actId="20577"/>
        <pc:sldMkLst>
          <pc:docMk/>
          <pc:sldMk cId="945131357" sldId="271"/>
        </pc:sldMkLst>
        <pc:spChg chg="mod">
          <ac:chgData name="Hailah Malik" userId="f90d001da0763353" providerId="LiveId" clId="{8A5BF0AF-A782-4A37-9482-EEED8E288617}" dt="2024-11-04T05:08:24.188" v="130" actId="121"/>
          <ac:spMkLst>
            <pc:docMk/>
            <pc:sldMk cId="945131357" sldId="271"/>
            <ac:spMk id="2" creationId="{C934173E-DE24-D366-49E6-3775C82194E4}"/>
          </ac:spMkLst>
        </pc:spChg>
        <pc:spChg chg="mod">
          <ac:chgData name="Hailah Malik" userId="f90d001da0763353" providerId="LiveId" clId="{8A5BF0AF-A782-4A37-9482-EEED8E288617}" dt="2024-11-04T05:11:14.322" v="227" actId="20577"/>
          <ac:spMkLst>
            <pc:docMk/>
            <pc:sldMk cId="945131357" sldId="271"/>
            <ac:spMk id="3" creationId="{F196D816-54D3-611D-9EBA-75D26B697FA2}"/>
          </ac:spMkLst>
        </pc:spChg>
      </pc:sldChg>
      <pc:sldChg chg="modSp new mod">
        <pc:chgData name="Hailah Malik" userId="f90d001da0763353" providerId="LiveId" clId="{8A5BF0AF-A782-4A37-9482-EEED8E288617}" dt="2024-11-04T05:18:12.953" v="533" actId="113"/>
        <pc:sldMkLst>
          <pc:docMk/>
          <pc:sldMk cId="4270368742" sldId="272"/>
        </pc:sldMkLst>
        <pc:spChg chg="mod">
          <ac:chgData name="Hailah Malik" userId="f90d001da0763353" providerId="LiveId" clId="{8A5BF0AF-A782-4A37-9482-EEED8E288617}" dt="2024-11-04T05:13:03.976" v="281" actId="113"/>
          <ac:spMkLst>
            <pc:docMk/>
            <pc:sldMk cId="4270368742" sldId="272"/>
            <ac:spMk id="2" creationId="{B0345767-2BE3-AD13-1663-EBF52835F13C}"/>
          </ac:spMkLst>
        </pc:spChg>
        <pc:spChg chg="mod">
          <ac:chgData name="Hailah Malik" userId="f90d001da0763353" providerId="LiveId" clId="{8A5BF0AF-A782-4A37-9482-EEED8E288617}" dt="2024-11-04T05:18:12.953" v="533" actId="113"/>
          <ac:spMkLst>
            <pc:docMk/>
            <pc:sldMk cId="4270368742" sldId="272"/>
            <ac:spMk id="3" creationId="{A816D749-F70A-6A6E-7841-9111AEAE27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3C0E-20CD-3078-C34C-FEA7942FD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00F7E0-26D8-9196-93EE-D5F0DCD9D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D8BA9-A8D4-4E41-A16F-23AF1609C6F8}"/>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5" name="Footer Placeholder 4">
            <a:extLst>
              <a:ext uri="{FF2B5EF4-FFF2-40B4-BE49-F238E27FC236}">
                <a16:creationId xmlns:a16="http://schemas.microsoft.com/office/drawing/2014/main" id="{79E3AFEE-E002-5353-C263-096C59B5D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E4442-5D50-E2BA-520A-9BF50FB1A396}"/>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288536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1817-285C-3B2E-A938-C3826CBA9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572AD2-095E-BD4D-5667-E3E864F97B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ADB33-7B52-6307-EDE4-D4BF832B6905}"/>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5" name="Footer Placeholder 4">
            <a:extLst>
              <a:ext uri="{FF2B5EF4-FFF2-40B4-BE49-F238E27FC236}">
                <a16:creationId xmlns:a16="http://schemas.microsoft.com/office/drawing/2014/main" id="{A2E863F0-6CE3-44C6-0B3B-1C85835C8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7C9D8-FA8A-26EB-FC7B-98F010468922}"/>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315656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0D620-E293-2BA9-BD1F-E0A852352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0C3D6-1E17-8A29-6CCD-7CECB97C4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D90ED-29DA-AC0C-649B-E27BC54A6144}"/>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5" name="Footer Placeholder 4">
            <a:extLst>
              <a:ext uri="{FF2B5EF4-FFF2-40B4-BE49-F238E27FC236}">
                <a16:creationId xmlns:a16="http://schemas.microsoft.com/office/drawing/2014/main" id="{C291D9F2-837D-C825-A763-E21AF4E5A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1CC78-7014-65FA-DE22-572C2C01159B}"/>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198500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4DD1-7F0A-CA9F-4A79-065ECF0CB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3C94D-417F-59AE-559C-BD4EB1E85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1C2B8-A1A3-F45F-FDD5-884E7FE5DBB4}"/>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5" name="Footer Placeholder 4">
            <a:extLst>
              <a:ext uri="{FF2B5EF4-FFF2-40B4-BE49-F238E27FC236}">
                <a16:creationId xmlns:a16="http://schemas.microsoft.com/office/drawing/2014/main" id="{AEA14280-BF6C-485A-2F1E-67D61CB65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36760-1524-C5E3-88D2-9F7015CC9F8D}"/>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247500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4EDA-5A4D-3D29-9D9F-EB39E5B5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14BCFD-2160-D13F-2122-5F277905D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89217-C21D-2FDD-E43E-CCA7CDF426E5}"/>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5" name="Footer Placeholder 4">
            <a:extLst>
              <a:ext uri="{FF2B5EF4-FFF2-40B4-BE49-F238E27FC236}">
                <a16:creationId xmlns:a16="http://schemas.microsoft.com/office/drawing/2014/main" id="{E217D3C1-2955-8FC0-0F6A-CF89944E9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40305-88A3-4AA9-09A9-5E42C6C9C6C0}"/>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42038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9A66-24E9-B0B1-CFA6-5DBB22E72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59822-7463-BADB-D607-06DF96D1DE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E914A-5601-774D-6C24-91AA44AEFA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EC23AE-8259-F167-76A4-AF3B80358E07}"/>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6" name="Footer Placeholder 5">
            <a:extLst>
              <a:ext uri="{FF2B5EF4-FFF2-40B4-BE49-F238E27FC236}">
                <a16:creationId xmlns:a16="http://schemas.microsoft.com/office/drawing/2014/main" id="{D6D3A99E-12F3-9759-040B-4DAB88990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B06A7-E487-FA67-13C8-4CD536A22BBF}"/>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27569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FC33-0EA2-B8E3-05DB-3E53A24984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71DFBE-FE15-A25F-61C4-41104AF17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023F23-96D0-4712-C79A-DD2ED29DB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23BB9-61D8-2520-D627-1DB66D8C3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88260-4750-F475-1345-D9CE36AEF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7A5686-FE52-29F7-01F2-DB0001A1C950}"/>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8" name="Footer Placeholder 7">
            <a:extLst>
              <a:ext uri="{FF2B5EF4-FFF2-40B4-BE49-F238E27FC236}">
                <a16:creationId xmlns:a16="http://schemas.microsoft.com/office/drawing/2014/main" id="{B9A15148-715E-F1FF-D037-9DB75E633F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448CE9-303F-3F39-2971-7823677001C3}"/>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206523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856C-1CF4-6562-3357-893DD3CD2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F347B4-E37A-B5C2-AA2A-0C3E540CB825}"/>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4" name="Footer Placeholder 3">
            <a:extLst>
              <a:ext uri="{FF2B5EF4-FFF2-40B4-BE49-F238E27FC236}">
                <a16:creationId xmlns:a16="http://schemas.microsoft.com/office/drawing/2014/main" id="{C2492A16-E88F-23FD-15C2-9E475CC9F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242914-9F00-3685-A746-1313570136BB}"/>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375656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163F7-84B5-AF6A-B76A-D4F83A1104B4}"/>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3" name="Footer Placeholder 2">
            <a:extLst>
              <a:ext uri="{FF2B5EF4-FFF2-40B4-BE49-F238E27FC236}">
                <a16:creationId xmlns:a16="http://schemas.microsoft.com/office/drawing/2014/main" id="{51922497-AB11-1DF2-C928-99419E2ABA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C1220-B9D5-7CC7-4BA3-E9C1FCA4B989}"/>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130628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DBB5-39B4-3D0D-F6A8-F34D080A4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8CD5A0-4C59-DA67-E6D6-C6E2CDA66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851241-A729-A7FB-89BF-809D5569E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456EC-404B-51A5-CEC2-AE7196B0008A}"/>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6" name="Footer Placeholder 5">
            <a:extLst>
              <a:ext uri="{FF2B5EF4-FFF2-40B4-BE49-F238E27FC236}">
                <a16:creationId xmlns:a16="http://schemas.microsoft.com/office/drawing/2014/main" id="{1834F6A9-BF3A-39CB-6D96-543225EEE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B147E-5556-2F09-568E-769C2CD3278B}"/>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196596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DB53-56A8-BC11-B846-17AB780D5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AFBAF0-1878-DF11-F71B-106A628C80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97D46-C19C-945A-F2A4-4B328FF24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841CE-CE4E-2BA2-FA6F-7B6236D79F50}"/>
              </a:ext>
            </a:extLst>
          </p:cNvPr>
          <p:cNvSpPr>
            <a:spLocks noGrp="1"/>
          </p:cNvSpPr>
          <p:nvPr>
            <p:ph type="dt" sz="half" idx="10"/>
          </p:nvPr>
        </p:nvSpPr>
        <p:spPr/>
        <p:txBody>
          <a:bodyPr/>
          <a:lstStyle/>
          <a:p>
            <a:fld id="{DB58A4B0-0EFF-45B9-9B7F-D96CEA2FB1ED}" type="datetimeFigureOut">
              <a:rPr lang="en-US" smtClean="0"/>
              <a:t>11/4/2024</a:t>
            </a:fld>
            <a:endParaRPr lang="en-US"/>
          </a:p>
        </p:txBody>
      </p:sp>
      <p:sp>
        <p:nvSpPr>
          <p:cNvPr id="6" name="Footer Placeholder 5">
            <a:extLst>
              <a:ext uri="{FF2B5EF4-FFF2-40B4-BE49-F238E27FC236}">
                <a16:creationId xmlns:a16="http://schemas.microsoft.com/office/drawing/2014/main" id="{8E30EC46-0792-C7AE-6A05-C6E1A6356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D18E3-4AD4-FF0E-804C-452ECEF72E38}"/>
              </a:ext>
            </a:extLst>
          </p:cNvPr>
          <p:cNvSpPr>
            <a:spLocks noGrp="1"/>
          </p:cNvSpPr>
          <p:nvPr>
            <p:ph type="sldNum" sz="quarter" idx="12"/>
          </p:nvPr>
        </p:nvSpPr>
        <p:spPr/>
        <p:txBody>
          <a:bodyPr/>
          <a:lstStyle/>
          <a:p>
            <a:fld id="{D442B2D8-EE65-47E5-81F9-6898D909A5C6}" type="slidenum">
              <a:rPr lang="en-US" smtClean="0"/>
              <a:t>‹#›</a:t>
            </a:fld>
            <a:endParaRPr lang="en-US"/>
          </a:p>
        </p:txBody>
      </p:sp>
    </p:spTree>
    <p:extLst>
      <p:ext uri="{BB962C8B-B14F-4D97-AF65-F5344CB8AC3E}">
        <p14:creationId xmlns:p14="http://schemas.microsoft.com/office/powerpoint/2010/main" val="423736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CC3A4-CBCE-2C2A-110D-ADDD27473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F4D76A-7F2E-946D-7B2B-DB9FA71E9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729F8-11C7-B89F-69EF-AB3C4866D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8A4B0-0EFF-45B9-9B7F-D96CEA2FB1ED}" type="datetimeFigureOut">
              <a:rPr lang="en-US" smtClean="0"/>
              <a:t>11/4/2024</a:t>
            </a:fld>
            <a:endParaRPr lang="en-US"/>
          </a:p>
        </p:txBody>
      </p:sp>
      <p:sp>
        <p:nvSpPr>
          <p:cNvPr id="5" name="Footer Placeholder 4">
            <a:extLst>
              <a:ext uri="{FF2B5EF4-FFF2-40B4-BE49-F238E27FC236}">
                <a16:creationId xmlns:a16="http://schemas.microsoft.com/office/drawing/2014/main" id="{C3071DD4-467D-4143-A7FD-11AE56844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ABCFD-C08B-523C-8947-1BBEAFA6B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2B2D8-EE65-47E5-81F9-6898D909A5C6}" type="slidenum">
              <a:rPr lang="en-US" smtClean="0"/>
              <a:t>‹#›</a:t>
            </a:fld>
            <a:endParaRPr lang="en-US"/>
          </a:p>
        </p:txBody>
      </p:sp>
    </p:spTree>
    <p:extLst>
      <p:ext uri="{BB962C8B-B14F-4D97-AF65-F5344CB8AC3E}">
        <p14:creationId xmlns:p14="http://schemas.microsoft.com/office/powerpoint/2010/main" val="966814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969E-3E37-82EF-1767-23AC11E7DA57}"/>
              </a:ext>
            </a:extLst>
          </p:cNvPr>
          <p:cNvSpPr>
            <a:spLocks noGrp="1"/>
          </p:cNvSpPr>
          <p:nvPr>
            <p:ph type="ctrTitle"/>
          </p:nvPr>
        </p:nvSpPr>
        <p:spPr/>
        <p:txBody>
          <a:bodyPr/>
          <a:lstStyle/>
          <a:p>
            <a:r>
              <a:rPr lang="ar-IQ" dirty="0">
                <a:solidFill>
                  <a:srgbClr val="FF0000"/>
                </a:solidFill>
              </a:rPr>
              <a:t>السلامة المهنية </a:t>
            </a:r>
            <a:endParaRPr lang="en-US" dirty="0">
              <a:solidFill>
                <a:srgbClr val="FF0000"/>
              </a:solidFill>
            </a:endParaRPr>
          </a:p>
        </p:txBody>
      </p:sp>
      <p:sp>
        <p:nvSpPr>
          <p:cNvPr id="3" name="Subtitle 2">
            <a:extLst>
              <a:ext uri="{FF2B5EF4-FFF2-40B4-BE49-F238E27FC236}">
                <a16:creationId xmlns:a16="http://schemas.microsoft.com/office/drawing/2014/main" id="{375A1F7C-6CBC-0540-62D5-EBE500CE7CD2}"/>
              </a:ext>
            </a:extLst>
          </p:cNvPr>
          <p:cNvSpPr>
            <a:spLocks noGrp="1"/>
          </p:cNvSpPr>
          <p:nvPr>
            <p:ph type="subTitle" idx="1"/>
          </p:nvPr>
        </p:nvSpPr>
        <p:spPr/>
        <p:txBody>
          <a:bodyPr>
            <a:normAutofit/>
          </a:bodyPr>
          <a:lstStyle/>
          <a:p>
            <a:r>
              <a:rPr lang="ar-IQ" sz="3200" b="1" dirty="0">
                <a:solidFill>
                  <a:schemeClr val="accent1"/>
                </a:solidFill>
              </a:rPr>
              <a:t>م. م. هيله مالك سبتي</a:t>
            </a:r>
            <a:endParaRPr lang="en-US" sz="3200" b="1" dirty="0">
              <a:solidFill>
                <a:schemeClr val="accent1"/>
              </a:solidFill>
            </a:endParaRPr>
          </a:p>
        </p:txBody>
      </p:sp>
    </p:spTree>
    <p:extLst>
      <p:ext uri="{BB962C8B-B14F-4D97-AF65-F5344CB8AC3E}">
        <p14:creationId xmlns:p14="http://schemas.microsoft.com/office/powerpoint/2010/main" val="405909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A4B4-8712-CF7B-43F2-C3E4BB4D1F1F}"/>
              </a:ext>
            </a:extLst>
          </p:cNvPr>
          <p:cNvSpPr>
            <a:spLocks noGrp="1"/>
          </p:cNvSpPr>
          <p:nvPr>
            <p:ph type="title"/>
          </p:nvPr>
        </p:nvSpPr>
        <p:spPr/>
        <p:txBody>
          <a:bodyPr/>
          <a:lstStyle/>
          <a:p>
            <a:pPr algn="r"/>
            <a:r>
              <a:rPr lang="ar-IQ" b="1" dirty="0">
                <a:solidFill>
                  <a:srgbClr val="FF0000"/>
                </a:solidFill>
              </a:rPr>
              <a:t>أسباب الحوادث:</a:t>
            </a:r>
            <a:endParaRPr lang="en-US" b="1" dirty="0">
              <a:solidFill>
                <a:srgbClr val="FF0000"/>
              </a:solidFill>
            </a:endParaRPr>
          </a:p>
        </p:txBody>
      </p:sp>
      <p:sp>
        <p:nvSpPr>
          <p:cNvPr id="3" name="Content Placeholder 2">
            <a:extLst>
              <a:ext uri="{FF2B5EF4-FFF2-40B4-BE49-F238E27FC236}">
                <a16:creationId xmlns:a16="http://schemas.microsoft.com/office/drawing/2014/main" id="{B5E35FA5-FF25-BB6C-84AB-893C3D8B8490}"/>
              </a:ext>
            </a:extLst>
          </p:cNvPr>
          <p:cNvSpPr>
            <a:spLocks noGrp="1"/>
          </p:cNvSpPr>
          <p:nvPr>
            <p:ph idx="1"/>
          </p:nvPr>
        </p:nvSpPr>
        <p:spPr/>
        <p:txBody>
          <a:bodyPr/>
          <a:lstStyle/>
          <a:p>
            <a:pPr algn="r" rtl="1">
              <a:buFont typeface="Wingdings" panose="05000000000000000000" pitchFamily="2" charset="2"/>
              <a:buChar char="q"/>
            </a:pPr>
            <a:r>
              <a:rPr lang="ar-IQ" dirty="0"/>
              <a:t> أسباب متعلقة بالعاملين</a:t>
            </a:r>
          </a:p>
          <a:p>
            <a:pPr algn="r" rtl="1">
              <a:buFont typeface="Wingdings" panose="05000000000000000000" pitchFamily="2" charset="2"/>
              <a:buChar char="q"/>
            </a:pPr>
            <a:r>
              <a:rPr lang="ar-IQ" dirty="0"/>
              <a:t>أسباب متعلقة بيئة العمل</a:t>
            </a:r>
          </a:p>
          <a:p>
            <a:pPr algn="r" rtl="1">
              <a:buFont typeface="Wingdings" panose="05000000000000000000" pitchFamily="2" charset="2"/>
              <a:buChar char="q"/>
            </a:pPr>
            <a:r>
              <a:rPr lang="ar-IQ" dirty="0"/>
              <a:t>أسباب متعلقة بالإدارة </a:t>
            </a:r>
            <a:endParaRPr lang="en-US" dirty="0"/>
          </a:p>
        </p:txBody>
      </p:sp>
    </p:spTree>
    <p:extLst>
      <p:ext uri="{BB962C8B-B14F-4D97-AF65-F5344CB8AC3E}">
        <p14:creationId xmlns:p14="http://schemas.microsoft.com/office/powerpoint/2010/main" val="148895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19A3-6B49-93C4-D6BF-AFE410C80573}"/>
              </a:ext>
            </a:extLst>
          </p:cNvPr>
          <p:cNvSpPr>
            <a:spLocks noGrp="1"/>
          </p:cNvSpPr>
          <p:nvPr>
            <p:ph type="title"/>
          </p:nvPr>
        </p:nvSpPr>
        <p:spPr/>
        <p:txBody>
          <a:bodyPr/>
          <a:lstStyle/>
          <a:p>
            <a:pPr algn="r"/>
            <a:r>
              <a:rPr lang="ar-IQ" b="1" dirty="0">
                <a:solidFill>
                  <a:srgbClr val="C00000"/>
                </a:solidFill>
              </a:rPr>
              <a:t>اساسيات إدارة التحكم في الحوادث</a:t>
            </a:r>
            <a:endParaRPr lang="en-US" b="1" dirty="0">
              <a:solidFill>
                <a:srgbClr val="C00000"/>
              </a:solidFill>
            </a:endParaRPr>
          </a:p>
        </p:txBody>
      </p:sp>
      <p:sp>
        <p:nvSpPr>
          <p:cNvPr id="3" name="Content Placeholder 2">
            <a:extLst>
              <a:ext uri="{FF2B5EF4-FFF2-40B4-BE49-F238E27FC236}">
                <a16:creationId xmlns:a16="http://schemas.microsoft.com/office/drawing/2014/main" id="{4FC8E4D6-A145-F0A1-3F01-FC0209B570C7}"/>
              </a:ext>
            </a:extLst>
          </p:cNvPr>
          <p:cNvSpPr>
            <a:spLocks noGrp="1"/>
          </p:cNvSpPr>
          <p:nvPr>
            <p:ph idx="1"/>
          </p:nvPr>
        </p:nvSpPr>
        <p:spPr/>
        <p:txBody>
          <a:bodyPr/>
          <a:lstStyle/>
          <a:p>
            <a:pPr marL="0" indent="0" algn="r">
              <a:buNone/>
            </a:pPr>
            <a:r>
              <a:rPr lang="ar-IQ" dirty="0"/>
              <a:t>الغرض الرئيسي لتطبيق السلامة هو التحكم في الحوادث ومنعها ويتم ذلك من خلال مبادئ أساسية لإدارة السلامة يتم استعراضها كالتالي:</a:t>
            </a:r>
          </a:p>
          <a:p>
            <a:pPr marL="0" indent="0" algn="r">
              <a:buNone/>
            </a:pPr>
            <a:endParaRPr lang="ar-IQ" dirty="0"/>
          </a:p>
          <a:p>
            <a:pPr marL="0" indent="0" algn="r">
              <a:buNone/>
            </a:pPr>
            <a:r>
              <a:rPr lang="ar-IQ" dirty="0">
                <a:solidFill>
                  <a:srgbClr val="C00000"/>
                </a:solidFill>
              </a:rPr>
              <a:t>المبدأ الأول:</a:t>
            </a:r>
          </a:p>
          <a:p>
            <a:pPr marL="0" indent="0" algn="r">
              <a:buNone/>
            </a:pPr>
            <a:r>
              <a:rPr lang="ar-IQ" dirty="0"/>
              <a:t>من سمات الإدارة الضعيفة هي كثرة وقوع الحوادث او التعرض للمواقف الخطرة او الأفعال الخطرة.</a:t>
            </a:r>
          </a:p>
          <a:p>
            <a:pPr marL="0" indent="0" algn="r">
              <a:buNone/>
            </a:pPr>
            <a:endParaRPr lang="ar-IQ" dirty="0"/>
          </a:p>
          <a:p>
            <a:pPr marL="0" indent="0" algn="r">
              <a:buNone/>
            </a:pPr>
            <a:endParaRPr lang="en-US" dirty="0"/>
          </a:p>
        </p:txBody>
      </p:sp>
    </p:spTree>
    <p:extLst>
      <p:ext uri="{BB962C8B-B14F-4D97-AF65-F5344CB8AC3E}">
        <p14:creationId xmlns:p14="http://schemas.microsoft.com/office/powerpoint/2010/main" val="268702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EB2F-3291-0B06-D3EB-BBEDFD3DE772}"/>
              </a:ext>
            </a:extLst>
          </p:cNvPr>
          <p:cNvSpPr>
            <a:spLocks noGrp="1"/>
          </p:cNvSpPr>
          <p:nvPr>
            <p:ph type="title"/>
          </p:nvPr>
        </p:nvSpPr>
        <p:spPr>
          <a:xfrm>
            <a:off x="838200" y="365126"/>
            <a:ext cx="10515600" cy="710640"/>
          </a:xfrm>
        </p:spPr>
        <p:txBody>
          <a:bodyPr>
            <a:normAutofit/>
          </a:bodyPr>
          <a:lstStyle/>
          <a:p>
            <a:pPr algn="r"/>
            <a:r>
              <a:rPr lang="ar-IQ" sz="3200" dirty="0">
                <a:solidFill>
                  <a:srgbClr val="C00000"/>
                </a:solidFill>
              </a:rPr>
              <a:t>المبدأ الثاني:</a:t>
            </a:r>
            <a:endParaRPr lang="en-US" sz="3200" dirty="0">
              <a:solidFill>
                <a:srgbClr val="C00000"/>
              </a:solidFill>
            </a:endParaRPr>
          </a:p>
        </p:txBody>
      </p:sp>
      <p:sp>
        <p:nvSpPr>
          <p:cNvPr id="3" name="Content Placeholder 2">
            <a:extLst>
              <a:ext uri="{FF2B5EF4-FFF2-40B4-BE49-F238E27FC236}">
                <a16:creationId xmlns:a16="http://schemas.microsoft.com/office/drawing/2014/main" id="{62C2D1DA-D2ED-C0A1-3A75-BBD4B2337B30}"/>
              </a:ext>
            </a:extLst>
          </p:cNvPr>
          <p:cNvSpPr>
            <a:spLocks noGrp="1"/>
          </p:cNvSpPr>
          <p:nvPr>
            <p:ph idx="1"/>
          </p:nvPr>
        </p:nvSpPr>
        <p:spPr>
          <a:xfrm>
            <a:off x="838200" y="983556"/>
            <a:ext cx="10515600" cy="5193407"/>
          </a:xfrm>
        </p:spPr>
        <p:txBody>
          <a:bodyPr/>
          <a:lstStyle/>
          <a:p>
            <a:pPr marL="0" indent="0" algn="r">
              <a:buNone/>
            </a:pPr>
            <a:r>
              <a:rPr lang="ar-IQ" dirty="0"/>
              <a:t>إمكانية التنبؤ بوجود مجموعة أفعال او مواقف ربما تؤدي الى إصابات وذلك للتحكم والسيطرة عليها قبل حدوثها.</a:t>
            </a:r>
          </a:p>
          <a:p>
            <a:pPr marL="0" indent="0" algn="r">
              <a:buNone/>
            </a:pPr>
            <a:endParaRPr lang="ar-IQ" dirty="0"/>
          </a:p>
          <a:p>
            <a:pPr marL="0" indent="0" algn="r">
              <a:buNone/>
            </a:pPr>
            <a:r>
              <a:rPr lang="ar-IQ" sz="3200" dirty="0">
                <a:solidFill>
                  <a:srgbClr val="C00000"/>
                </a:solidFill>
              </a:rPr>
              <a:t>العمل غير العادي او غير المنهجي:</a:t>
            </a:r>
          </a:p>
          <a:p>
            <a:pPr marL="0" indent="0" algn="r">
              <a:buNone/>
            </a:pPr>
            <a:r>
              <a:rPr lang="ar-IQ" dirty="0"/>
              <a:t>حيث جرت العادة ان تعطي العناية وجهد السلامة للأعمال الإنتاجية وبالرغم من وجود حوادث للأعمال غير الإنتاجية مثل الصيانة وأماكن الأبحاث والتطوير حيث العمل فيها في الغالب غير منهجي ولاتحظى باهتمام من وجهة نظر السلامة. </a:t>
            </a:r>
            <a:endParaRPr lang="en-US" dirty="0"/>
          </a:p>
        </p:txBody>
      </p:sp>
    </p:spTree>
    <p:extLst>
      <p:ext uri="{BB962C8B-B14F-4D97-AF65-F5344CB8AC3E}">
        <p14:creationId xmlns:p14="http://schemas.microsoft.com/office/powerpoint/2010/main" val="37465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0518-82AD-653C-A530-D0382424B950}"/>
              </a:ext>
            </a:extLst>
          </p:cNvPr>
          <p:cNvSpPr>
            <a:spLocks noGrp="1"/>
          </p:cNvSpPr>
          <p:nvPr>
            <p:ph type="title"/>
          </p:nvPr>
        </p:nvSpPr>
        <p:spPr>
          <a:xfrm>
            <a:off x="838200" y="365125"/>
            <a:ext cx="10515600" cy="564643"/>
          </a:xfrm>
        </p:spPr>
        <p:txBody>
          <a:bodyPr>
            <a:noAutofit/>
          </a:bodyPr>
          <a:lstStyle/>
          <a:p>
            <a:pPr algn="r"/>
            <a:r>
              <a:rPr lang="ar-IQ" sz="2800" dirty="0">
                <a:solidFill>
                  <a:srgbClr val="C00000"/>
                </a:solidFill>
              </a:rPr>
              <a:t>مصادر الطاقة العالية:</a:t>
            </a:r>
            <a:endParaRPr lang="en-US" sz="2800" dirty="0">
              <a:solidFill>
                <a:srgbClr val="C00000"/>
              </a:solidFill>
            </a:endParaRPr>
          </a:p>
        </p:txBody>
      </p:sp>
      <p:sp>
        <p:nvSpPr>
          <p:cNvPr id="3" name="Content Placeholder 2">
            <a:extLst>
              <a:ext uri="{FF2B5EF4-FFF2-40B4-BE49-F238E27FC236}">
                <a16:creationId xmlns:a16="http://schemas.microsoft.com/office/drawing/2014/main" id="{D23C5358-DA1A-D797-A2D9-2BD8D3F5CC74}"/>
              </a:ext>
            </a:extLst>
          </p:cNvPr>
          <p:cNvSpPr>
            <a:spLocks noGrp="1"/>
          </p:cNvSpPr>
          <p:nvPr>
            <p:ph idx="1"/>
          </p:nvPr>
        </p:nvSpPr>
        <p:spPr>
          <a:xfrm>
            <a:off x="838200" y="852928"/>
            <a:ext cx="10515600" cy="5324035"/>
          </a:xfrm>
        </p:spPr>
        <p:txBody>
          <a:bodyPr/>
          <a:lstStyle/>
          <a:p>
            <a:pPr marL="0" indent="0" algn="r">
              <a:buNone/>
            </a:pPr>
            <a:r>
              <a:rPr lang="ar-IQ" dirty="0"/>
              <a:t>يلازم مصادر الطاقة العالية الخطورة وذلك مثل الكهرباء ومولدات البخار والغازات المضغوطة والمحاليل القابلة للاشتعال.</a:t>
            </a:r>
          </a:p>
          <a:p>
            <a:pPr marL="0" indent="0" algn="r">
              <a:buNone/>
            </a:pPr>
            <a:r>
              <a:rPr lang="ar-IQ" dirty="0">
                <a:solidFill>
                  <a:srgbClr val="C00000"/>
                </a:solidFill>
              </a:rPr>
              <a:t>المبدأ الثالث:</a:t>
            </a:r>
          </a:p>
          <a:p>
            <a:pPr marL="0" indent="0" algn="r">
              <a:buNone/>
            </a:pPr>
            <a:r>
              <a:rPr lang="ar-IQ" dirty="0"/>
              <a:t>يجب التخطيط للسلامة بعناية مماثلة للأعمال الأخرى.</a:t>
            </a:r>
            <a:endParaRPr lang="en-US" dirty="0"/>
          </a:p>
        </p:txBody>
      </p:sp>
    </p:spTree>
    <p:extLst>
      <p:ext uri="{BB962C8B-B14F-4D97-AF65-F5344CB8AC3E}">
        <p14:creationId xmlns:p14="http://schemas.microsoft.com/office/powerpoint/2010/main" val="307968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FDEC-A985-A039-63D3-D4C347857878}"/>
              </a:ext>
            </a:extLst>
          </p:cNvPr>
          <p:cNvSpPr>
            <a:spLocks noGrp="1"/>
          </p:cNvSpPr>
          <p:nvPr>
            <p:ph type="title"/>
          </p:nvPr>
        </p:nvSpPr>
        <p:spPr>
          <a:xfrm>
            <a:off x="838200" y="365126"/>
            <a:ext cx="10515600" cy="1033368"/>
          </a:xfrm>
        </p:spPr>
        <p:txBody>
          <a:bodyPr/>
          <a:lstStyle/>
          <a:p>
            <a:pPr algn="r"/>
            <a:r>
              <a:rPr lang="ar-IQ" b="1" dirty="0">
                <a:solidFill>
                  <a:srgbClr val="FF0000"/>
                </a:solidFill>
              </a:rPr>
              <a:t>الصحة والسلامة المهنية وعلاقتها بالإنتاج</a:t>
            </a:r>
            <a:endParaRPr lang="en-US" b="1" dirty="0">
              <a:solidFill>
                <a:srgbClr val="FF0000"/>
              </a:solidFill>
            </a:endParaRPr>
          </a:p>
        </p:txBody>
      </p:sp>
      <p:sp>
        <p:nvSpPr>
          <p:cNvPr id="3" name="Content Placeholder 2">
            <a:extLst>
              <a:ext uri="{FF2B5EF4-FFF2-40B4-BE49-F238E27FC236}">
                <a16:creationId xmlns:a16="http://schemas.microsoft.com/office/drawing/2014/main" id="{CF0DA6A1-2C22-BD3C-1AB8-624D2A811824}"/>
              </a:ext>
            </a:extLst>
          </p:cNvPr>
          <p:cNvSpPr>
            <a:spLocks noGrp="1"/>
          </p:cNvSpPr>
          <p:nvPr>
            <p:ph idx="1"/>
          </p:nvPr>
        </p:nvSpPr>
        <p:spPr>
          <a:xfrm>
            <a:off x="838200" y="1667435"/>
            <a:ext cx="10515600" cy="4509528"/>
          </a:xfrm>
        </p:spPr>
        <p:txBody>
          <a:bodyPr/>
          <a:lstStyle/>
          <a:p>
            <a:pPr marL="0" indent="0" algn="r">
              <a:lnSpc>
                <a:spcPct val="150000"/>
              </a:lnSpc>
              <a:buNone/>
            </a:pPr>
            <a:r>
              <a:rPr lang="ar-IQ" dirty="0"/>
              <a:t>تعرف الصحة المهنية على انها المحافظة على ادامة صحة الفرد جسميا وعقليا واجتماعيا داخل موقع العمل. وذلك باتباع الأسس الصحية والوقائية الكافية لمنع اعتلال الصحة بسبب ظروف العمل. ان الصحة والسلامة تهدف الى حماية مقومات الإنتاج الثلاث أي القوى العاملة , ووسائل الإنتاج , والمواد.</a:t>
            </a:r>
            <a:endParaRPr lang="en-US" dirty="0"/>
          </a:p>
        </p:txBody>
      </p:sp>
    </p:spTree>
    <p:extLst>
      <p:ext uri="{BB962C8B-B14F-4D97-AF65-F5344CB8AC3E}">
        <p14:creationId xmlns:p14="http://schemas.microsoft.com/office/powerpoint/2010/main" val="166088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8C6DA0-0939-03AF-395B-90A744F72DA3}"/>
              </a:ext>
            </a:extLst>
          </p:cNvPr>
          <p:cNvPicPr>
            <a:picLocks noChangeAspect="1"/>
          </p:cNvPicPr>
          <p:nvPr/>
        </p:nvPicPr>
        <p:blipFill>
          <a:blip r:embed="rId2"/>
          <a:stretch>
            <a:fillRect/>
          </a:stretch>
        </p:blipFill>
        <p:spPr>
          <a:xfrm>
            <a:off x="1880250" y="222226"/>
            <a:ext cx="8431499" cy="6413548"/>
          </a:xfrm>
          <a:prstGeom prst="rect">
            <a:avLst/>
          </a:prstGeom>
        </p:spPr>
      </p:pic>
    </p:spTree>
    <p:extLst>
      <p:ext uri="{BB962C8B-B14F-4D97-AF65-F5344CB8AC3E}">
        <p14:creationId xmlns:p14="http://schemas.microsoft.com/office/powerpoint/2010/main" val="297832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EB4-36C2-7B24-E043-C7ECBBC7116E}"/>
              </a:ext>
            </a:extLst>
          </p:cNvPr>
          <p:cNvSpPr>
            <a:spLocks noGrp="1"/>
          </p:cNvSpPr>
          <p:nvPr>
            <p:ph type="title"/>
          </p:nvPr>
        </p:nvSpPr>
        <p:spPr/>
        <p:txBody>
          <a:bodyPr/>
          <a:lstStyle/>
          <a:p>
            <a:pPr algn="r"/>
            <a:r>
              <a:rPr lang="ar-IQ" b="1" dirty="0">
                <a:solidFill>
                  <a:srgbClr val="C00000"/>
                </a:solidFill>
              </a:rPr>
              <a:t>الامن والسلامة</a:t>
            </a:r>
            <a:endParaRPr lang="en-US" b="1" dirty="0">
              <a:solidFill>
                <a:srgbClr val="C00000"/>
              </a:solidFill>
            </a:endParaRPr>
          </a:p>
        </p:txBody>
      </p:sp>
      <p:sp>
        <p:nvSpPr>
          <p:cNvPr id="3" name="Content Placeholder 2">
            <a:extLst>
              <a:ext uri="{FF2B5EF4-FFF2-40B4-BE49-F238E27FC236}">
                <a16:creationId xmlns:a16="http://schemas.microsoft.com/office/drawing/2014/main" id="{7212695B-5225-5B38-32EF-1A38CAF5AF84}"/>
              </a:ext>
            </a:extLst>
          </p:cNvPr>
          <p:cNvSpPr>
            <a:spLocks noGrp="1"/>
          </p:cNvSpPr>
          <p:nvPr>
            <p:ph idx="1"/>
          </p:nvPr>
        </p:nvSpPr>
        <p:spPr/>
        <p:txBody>
          <a:bodyPr/>
          <a:lstStyle/>
          <a:p>
            <a:pPr marL="0" indent="0" algn="r">
              <a:buNone/>
            </a:pPr>
            <a:r>
              <a:rPr lang="ar-IQ" dirty="0"/>
              <a:t>الاحتياطات اللازمة لوقاية الانسان من كل ما يمكن ان يعرضه للأذى او يؤثر على </a:t>
            </a:r>
            <a:r>
              <a:rPr lang="ar-IQ" dirty="0" err="1"/>
              <a:t>انتجيته</a:t>
            </a:r>
            <a:r>
              <a:rPr lang="ar-IQ" dirty="0"/>
              <a:t> او كفاءته او وجوده بشكل عام.</a:t>
            </a:r>
          </a:p>
          <a:p>
            <a:pPr marL="0" indent="0" algn="r">
              <a:buNone/>
            </a:pPr>
            <a:endParaRPr lang="ar-IQ" dirty="0"/>
          </a:p>
          <a:p>
            <a:pPr marL="0" indent="0" algn="r">
              <a:buNone/>
            </a:pPr>
            <a:r>
              <a:rPr lang="ar-IQ" dirty="0"/>
              <a:t>الحفاظ على صحته العامة البدنية والنفسية وخلق ظروف العمل المواتية للعاملين لتحقيق النتائج المرجوة والاهداف المنشودة.</a:t>
            </a:r>
            <a:endParaRPr lang="en-US" dirty="0"/>
          </a:p>
        </p:txBody>
      </p:sp>
    </p:spTree>
    <p:extLst>
      <p:ext uri="{BB962C8B-B14F-4D97-AF65-F5344CB8AC3E}">
        <p14:creationId xmlns:p14="http://schemas.microsoft.com/office/powerpoint/2010/main" val="150372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A890-6FC8-1C5F-8CCC-8914BC0A9DD9}"/>
              </a:ext>
            </a:extLst>
          </p:cNvPr>
          <p:cNvSpPr>
            <a:spLocks noGrp="1"/>
          </p:cNvSpPr>
          <p:nvPr>
            <p:ph type="title"/>
          </p:nvPr>
        </p:nvSpPr>
        <p:spPr/>
        <p:txBody>
          <a:bodyPr/>
          <a:lstStyle/>
          <a:p>
            <a:pPr algn="r"/>
            <a:r>
              <a:rPr lang="ar-IQ" b="1" dirty="0">
                <a:solidFill>
                  <a:srgbClr val="C00000"/>
                </a:solidFill>
              </a:rPr>
              <a:t>غايات واهداف قوانين السلامة العامة:</a:t>
            </a:r>
            <a:endParaRPr lang="en-US" b="1" dirty="0">
              <a:solidFill>
                <a:srgbClr val="C00000"/>
              </a:solidFill>
            </a:endParaRPr>
          </a:p>
        </p:txBody>
      </p:sp>
      <p:sp>
        <p:nvSpPr>
          <p:cNvPr id="3" name="Content Placeholder 2">
            <a:extLst>
              <a:ext uri="{FF2B5EF4-FFF2-40B4-BE49-F238E27FC236}">
                <a16:creationId xmlns:a16="http://schemas.microsoft.com/office/drawing/2014/main" id="{0EDFDC11-70FC-E509-2E43-764BC1DAA1ED}"/>
              </a:ext>
            </a:extLst>
          </p:cNvPr>
          <p:cNvSpPr>
            <a:spLocks noGrp="1"/>
          </p:cNvSpPr>
          <p:nvPr>
            <p:ph idx="1"/>
          </p:nvPr>
        </p:nvSpPr>
        <p:spPr/>
        <p:txBody>
          <a:bodyPr/>
          <a:lstStyle/>
          <a:p>
            <a:pPr algn="r" rtl="1">
              <a:buFont typeface="Wingdings" panose="05000000000000000000" pitchFamily="2" charset="2"/>
              <a:buChar char="Ø"/>
            </a:pPr>
            <a:r>
              <a:rPr lang="ar-IQ" dirty="0"/>
              <a:t>ان الهدف الأساسي لوضع قوانين السلامة العامة والامن للمؤسسات هو درء الحوادث الناجمة عن قصور او اهمال متعمد او غير متعمد من قبل أي عامل مما قد يؤدي الى إيقاع خسائر فادحة بالأرواح او الممتلكات او يعطل سير عجلة الإنتاج او جودته.</a:t>
            </a:r>
          </a:p>
          <a:p>
            <a:pPr marL="0" indent="0" algn="r" rtl="1">
              <a:buNone/>
            </a:pPr>
            <a:endParaRPr lang="ar-IQ" dirty="0"/>
          </a:p>
          <a:p>
            <a:pPr algn="r" rtl="1">
              <a:buFont typeface="Wingdings" panose="05000000000000000000" pitchFamily="2" charset="2"/>
              <a:buChar char="Ø"/>
            </a:pPr>
            <a:r>
              <a:rPr lang="ar-IQ" dirty="0"/>
              <a:t>وهذا الهدف لا يمكن تحقيقه الابتضافر كل من جهود الإدارة وجهود العاملين والعمل يد واحدة بحيث يتحمل كل منهم مسئولية المشاركة في تنفيذ خطط وبرامج السلامة اثناء العمل.</a:t>
            </a:r>
            <a:endParaRPr lang="en-US" dirty="0"/>
          </a:p>
        </p:txBody>
      </p:sp>
    </p:spTree>
    <p:extLst>
      <p:ext uri="{BB962C8B-B14F-4D97-AF65-F5344CB8AC3E}">
        <p14:creationId xmlns:p14="http://schemas.microsoft.com/office/powerpoint/2010/main" val="129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B176-CC1E-83EC-48B7-BD7403B4F577}"/>
              </a:ext>
            </a:extLst>
          </p:cNvPr>
          <p:cNvSpPr>
            <a:spLocks noGrp="1"/>
          </p:cNvSpPr>
          <p:nvPr>
            <p:ph type="title"/>
          </p:nvPr>
        </p:nvSpPr>
        <p:spPr>
          <a:xfrm>
            <a:off x="838200" y="365126"/>
            <a:ext cx="10515600" cy="779795"/>
          </a:xfrm>
        </p:spPr>
        <p:txBody>
          <a:bodyPr>
            <a:normAutofit/>
          </a:bodyPr>
          <a:lstStyle/>
          <a:p>
            <a:pPr algn="r"/>
            <a:r>
              <a:rPr lang="ar-IQ" sz="3600" b="1" dirty="0">
                <a:solidFill>
                  <a:srgbClr val="C00000"/>
                </a:solidFill>
              </a:rPr>
              <a:t>تتحقق اهداف قوانين السلامة من خلال:</a:t>
            </a:r>
            <a:endParaRPr lang="en-US" sz="3600" b="1" dirty="0">
              <a:solidFill>
                <a:srgbClr val="C00000"/>
              </a:solidFill>
            </a:endParaRPr>
          </a:p>
        </p:txBody>
      </p:sp>
      <p:sp>
        <p:nvSpPr>
          <p:cNvPr id="3" name="Content Placeholder 2">
            <a:extLst>
              <a:ext uri="{FF2B5EF4-FFF2-40B4-BE49-F238E27FC236}">
                <a16:creationId xmlns:a16="http://schemas.microsoft.com/office/drawing/2014/main" id="{F2714FFB-738D-3654-0177-44E97F287FB5}"/>
              </a:ext>
            </a:extLst>
          </p:cNvPr>
          <p:cNvSpPr>
            <a:spLocks noGrp="1"/>
          </p:cNvSpPr>
          <p:nvPr>
            <p:ph idx="1"/>
          </p:nvPr>
        </p:nvSpPr>
        <p:spPr>
          <a:xfrm>
            <a:off x="838200" y="1144921"/>
            <a:ext cx="10515600" cy="5032042"/>
          </a:xfrm>
        </p:spPr>
        <p:txBody>
          <a:bodyPr/>
          <a:lstStyle/>
          <a:p>
            <a:pPr algn="r" rtl="1">
              <a:lnSpc>
                <a:spcPct val="200000"/>
              </a:lnSpc>
              <a:buFont typeface="Wingdings" panose="05000000000000000000" pitchFamily="2" charset="2"/>
              <a:buChar char="Ø"/>
            </a:pPr>
            <a:r>
              <a:rPr lang="ar-IQ" dirty="0"/>
              <a:t>تهيئة بيئة امنة وملائمة للعمل.</a:t>
            </a:r>
          </a:p>
          <a:p>
            <a:pPr algn="r" rtl="1">
              <a:lnSpc>
                <a:spcPct val="200000"/>
              </a:lnSpc>
              <a:buFont typeface="Wingdings" panose="05000000000000000000" pitchFamily="2" charset="2"/>
              <a:buChar char="Ø"/>
            </a:pPr>
            <a:r>
              <a:rPr lang="ar-IQ" dirty="0"/>
              <a:t>إقامة وتنفيذ نظام تشغيل جيد.</a:t>
            </a:r>
          </a:p>
          <a:p>
            <a:pPr algn="r" rtl="1">
              <a:lnSpc>
                <a:spcPct val="200000"/>
              </a:lnSpc>
              <a:buFont typeface="Wingdings" panose="05000000000000000000" pitchFamily="2" charset="2"/>
              <a:buChar char="Ø"/>
            </a:pPr>
            <a:r>
              <a:rPr lang="ar-IQ" dirty="0"/>
              <a:t>التأكد من كفاءة وصلاحية الات والمنشاة ومعداتها.</a:t>
            </a:r>
          </a:p>
          <a:p>
            <a:pPr algn="r" rtl="1">
              <a:lnSpc>
                <a:spcPct val="200000"/>
              </a:lnSpc>
              <a:buFont typeface="Wingdings" panose="05000000000000000000" pitchFamily="2" charset="2"/>
              <a:buChar char="Ø"/>
            </a:pPr>
            <a:r>
              <a:rPr lang="ar-IQ" dirty="0"/>
              <a:t>استخدام وتأهيل الكوادر العملية بصورة مستمرة.</a:t>
            </a:r>
          </a:p>
          <a:p>
            <a:pPr marL="0" indent="0" algn="r" rtl="1">
              <a:lnSpc>
                <a:spcPct val="200000"/>
              </a:lnSpc>
              <a:buNone/>
            </a:pPr>
            <a:r>
              <a:rPr lang="ar-IQ" dirty="0"/>
              <a:t>لا يمكن تحقيق هذه الأهداف الا من خلال توزيع المسئوليات والواجبات بين جميع العاملين.</a:t>
            </a:r>
          </a:p>
          <a:p>
            <a:pPr marL="0" indent="0" algn="r" rtl="1">
              <a:buNone/>
            </a:pPr>
            <a:endParaRPr lang="ar-IQ" dirty="0"/>
          </a:p>
          <a:p>
            <a:pPr marL="0" indent="0" algn="r" rtl="1">
              <a:buNone/>
            </a:pPr>
            <a:endParaRPr lang="ar-IQ" dirty="0"/>
          </a:p>
          <a:p>
            <a:pPr algn="r" rtl="1">
              <a:buFont typeface="Wingdings" panose="05000000000000000000" pitchFamily="2" charset="2"/>
              <a:buChar char="Ø"/>
            </a:pPr>
            <a:endParaRPr lang="en-US" dirty="0"/>
          </a:p>
        </p:txBody>
      </p:sp>
    </p:spTree>
    <p:extLst>
      <p:ext uri="{BB962C8B-B14F-4D97-AF65-F5344CB8AC3E}">
        <p14:creationId xmlns:p14="http://schemas.microsoft.com/office/powerpoint/2010/main" val="332088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A94B-7761-E0A3-4E67-F8CE620FFAF2}"/>
              </a:ext>
            </a:extLst>
          </p:cNvPr>
          <p:cNvSpPr>
            <a:spLocks noGrp="1"/>
          </p:cNvSpPr>
          <p:nvPr>
            <p:ph type="title"/>
          </p:nvPr>
        </p:nvSpPr>
        <p:spPr/>
        <p:txBody>
          <a:bodyPr/>
          <a:lstStyle/>
          <a:p>
            <a:pPr algn="r"/>
            <a:r>
              <a:rPr lang="ar-IQ" b="1" dirty="0">
                <a:solidFill>
                  <a:srgbClr val="C00000"/>
                </a:solidFill>
              </a:rPr>
              <a:t>السلامة المهنية:</a:t>
            </a:r>
            <a:endParaRPr lang="en-US" dirty="0"/>
          </a:p>
        </p:txBody>
      </p:sp>
      <p:sp>
        <p:nvSpPr>
          <p:cNvPr id="3" name="Content Placeholder 2">
            <a:extLst>
              <a:ext uri="{FF2B5EF4-FFF2-40B4-BE49-F238E27FC236}">
                <a16:creationId xmlns:a16="http://schemas.microsoft.com/office/drawing/2014/main" id="{796F61AF-0F8A-3E98-E032-5508E400BE43}"/>
              </a:ext>
            </a:extLst>
          </p:cNvPr>
          <p:cNvSpPr>
            <a:spLocks noGrp="1"/>
          </p:cNvSpPr>
          <p:nvPr>
            <p:ph idx="1"/>
          </p:nvPr>
        </p:nvSpPr>
        <p:spPr>
          <a:xfrm>
            <a:off x="838200" y="1636699"/>
            <a:ext cx="10515600" cy="4540264"/>
          </a:xfrm>
        </p:spPr>
        <p:txBody>
          <a:bodyPr>
            <a:normAutofit/>
          </a:bodyPr>
          <a:lstStyle/>
          <a:p>
            <a:pPr marL="0" indent="0" algn="r">
              <a:buNone/>
            </a:pPr>
            <a:r>
              <a:rPr lang="ar-IQ" sz="3200" dirty="0"/>
              <a:t>هي مجموعة من الأنظمة تشمل قوانين ولوائح وتعليمات وارشادات وضعت مجتمعة لحماية عناصر الإنتاج الصناعي في موقع العمل من الاخطار والاضرار.</a:t>
            </a:r>
          </a:p>
        </p:txBody>
      </p:sp>
    </p:spTree>
    <p:extLst>
      <p:ext uri="{BB962C8B-B14F-4D97-AF65-F5344CB8AC3E}">
        <p14:creationId xmlns:p14="http://schemas.microsoft.com/office/powerpoint/2010/main" val="289981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4F1D-D973-3103-B138-DDA9BC57D6B3}"/>
              </a:ext>
            </a:extLst>
          </p:cNvPr>
          <p:cNvSpPr>
            <a:spLocks noGrp="1"/>
          </p:cNvSpPr>
          <p:nvPr>
            <p:ph type="title"/>
          </p:nvPr>
        </p:nvSpPr>
        <p:spPr/>
        <p:txBody>
          <a:bodyPr/>
          <a:lstStyle/>
          <a:p>
            <a:pPr algn="r"/>
            <a:r>
              <a:rPr lang="ar-IQ" b="1" dirty="0">
                <a:solidFill>
                  <a:srgbClr val="C00000"/>
                </a:solidFill>
              </a:rPr>
              <a:t>اهداف السلامة المهنية:</a:t>
            </a:r>
            <a:endParaRPr lang="en-US" b="1" dirty="0">
              <a:solidFill>
                <a:srgbClr val="C00000"/>
              </a:solidFill>
            </a:endParaRPr>
          </a:p>
        </p:txBody>
      </p:sp>
      <p:sp>
        <p:nvSpPr>
          <p:cNvPr id="3" name="Content Placeholder 2">
            <a:extLst>
              <a:ext uri="{FF2B5EF4-FFF2-40B4-BE49-F238E27FC236}">
                <a16:creationId xmlns:a16="http://schemas.microsoft.com/office/drawing/2014/main" id="{0B478FF7-54A5-DDFD-B251-D6D06C0B0C6E}"/>
              </a:ext>
            </a:extLst>
          </p:cNvPr>
          <p:cNvSpPr>
            <a:spLocks noGrp="1"/>
          </p:cNvSpPr>
          <p:nvPr>
            <p:ph idx="1"/>
          </p:nvPr>
        </p:nvSpPr>
        <p:spPr/>
        <p:txBody>
          <a:bodyPr/>
          <a:lstStyle/>
          <a:p>
            <a:pPr algn="r" rtl="1">
              <a:lnSpc>
                <a:spcPct val="150000"/>
              </a:lnSpc>
              <a:buFont typeface="Wingdings" panose="05000000000000000000" pitchFamily="2" charset="2"/>
              <a:buChar char="ü"/>
            </a:pPr>
            <a:r>
              <a:rPr lang="ar-IQ" dirty="0"/>
              <a:t>حماية العنصر البشري من الاضرار الناتجة عن مخاطر العمل.</a:t>
            </a:r>
          </a:p>
          <a:p>
            <a:pPr algn="r" rtl="1">
              <a:lnSpc>
                <a:spcPct val="150000"/>
              </a:lnSpc>
              <a:buFont typeface="Wingdings" panose="05000000000000000000" pitchFamily="2" charset="2"/>
              <a:buChar char="ü"/>
            </a:pPr>
            <a:r>
              <a:rPr lang="ar-IQ" dirty="0"/>
              <a:t> تهيئة بيئة امنة وملائمة للعمل.</a:t>
            </a:r>
          </a:p>
          <a:p>
            <a:pPr algn="r" rtl="1">
              <a:lnSpc>
                <a:spcPct val="150000"/>
              </a:lnSpc>
              <a:buFont typeface="Wingdings" panose="05000000000000000000" pitchFamily="2" charset="2"/>
              <a:buChar char="ü"/>
            </a:pPr>
            <a:r>
              <a:rPr lang="ar-IQ" dirty="0"/>
              <a:t> حماية عناصر الإنتاج ( التجهيزات, المواد, المبنى) من التلف والضياع .</a:t>
            </a:r>
          </a:p>
          <a:p>
            <a:pPr algn="r" rtl="1">
              <a:lnSpc>
                <a:spcPct val="150000"/>
              </a:lnSpc>
              <a:buFont typeface="Wingdings" panose="05000000000000000000" pitchFamily="2" charset="2"/>
              <a:buChar char="ü"/>
            </a:pPr>
            <a:r>
              <a:rPr lang="ar-IQ" dirty="0"/>
              <a:t>المحافظة على الوقت والجهد.</a:t>
            </a:r>
          </a:p>
          <a:p>
            <a:pPr algn="r" rtl="1">
              <a:lnSpc>
                <a:spcPct val="150000"/>
              </a:lnSpc>
              <a:buFont typeface="Wingdings" panose="05000000000000000000" pitchFamily="2" charset="2"/>
              <a:buChar char="ü"/>
            </a:pPr>
            <a:r>
              <a:rPr lang="ar-IQ" dirty="0"/>
              <a:t>المحافظة على استمرارية الإنتاج.</a:t>
            </a:r>
          </a:p>
          <a:p>
            <a:pPr marL="0" indent="0" algn="r" rtl="1">
              <a:buNone/>
            </a:pPr>
            <a:endParaRPr lang="en-US" dirty="0"/>
          </a:p>
        </p:txBody>
      </p:sp>
    </p:spTree>
    <p:extLst>
      <p:ext uri="{BB962C8B-B14F-4D97-AF65-F5344CB8AC3E}">
        <p14:creationId xmlns:p14="http://schemas.microsoft.com/office/powerpoint/2010/main" val="334282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22D9-72BD-1587-93DA-095BF179E459}"/>
              </a:ext>
            </a:extLst>
          </p:cNvPr>
          <p:cNvSpPr>
            <a:spLocks noGrp="1"/>
          </p:cNvSpPr>
          <p:nvPr>
            <p:ph type="title"/>
          </p:nvPr>
        </p:nvSpPr>
        <p:spPr>
          <a:xfrm>
            <a:off x="838200" y="365126"/>
            <a:ext cx="10515600" cy="1256206"/>
          </a:xfrm>
        </p:spPr>
        <p:txBody>
          <a:bodyPr>
            <a:normAutofit/>
          </a:bodyPr>
          <a:lstStyle/>
          <a:p>
            <a:pPr algn="r"/>
            <a:r>
              <a:rPr lang="ar-IQ" sz="4000" b="1" dirty="0">
                <a:solidFill>
                  <a:srgbClr val="FF0000"/>
                </a:solidFill>
              </a:rPr>
              <a:t>الإصابة المهنية</a:t>
            </a:r>
            <a:endParaRPr lang="en-US" sz="4000" b="1" dirty="0">
              <a:solidFill>
                <a:srgbClr val="FF0000"/>
              </a:solidFill>
            </a:endParaRPr>
          </a:p>
        </p:txBody>
      </p:sp>
      <p:sp>
        <p:nvSpPr>
          <p:cNvPr id="3" name="Content Placeholder 2">
            <a:extLst>
              <a:ext uri="{FF2B5EF4-FFF2-40B4-BE49-F238E27FC236}">
                <a16:creationId xmlns:a16="http://schemas.microsoft.com/office/drawing/2014/main" id="{01F07D88-D1F8-0D1D-3C6E-5983A6E5C1EB}"/>
              </a:ext>
            </a:extLst>
          </p:cNvPr>
          <p:cNvSpPr>
            <a:spLocks noGrp="1"/>
          </p:cNvSpPr>
          <p:nvPr>
            <p:ph idx="1"/>
          </p:nvPr>
        </p:nvSpPr>
        <p:spPr/>
        <p:txBody>
          <a:bodyPr/>
          <a:lstStyle/>
          <a:p>
            <a:pPr marL="0" indent="0" algn="r">
              <a:buNone/>
            </a:pPr>
            <a:r>
              <a:rPr lang="ar-IQ" dirty="0"/>
              <a:t>أي إصابة او حادث او ضرر يتعرض لها العامل نتيجة ممارسة مهنة معينة</a:t>
            </a:r>
            <a:endParaRPr lang="en-US" dirty="0"/>
          </a:p>
        </p:txBody>
      </p:sp>
    </p:spTree>
    <p:extLst>
      <p:ext uri="{BB962C8B-B14F-4D97-AF65-F5344CB8AC3E}">
        <p14:creationId xmlns:p14="http://schemas.microsoft.com/office/powerpoint/2010/main" val="14860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173E-DE24-D366-49E6-3775C82194E4}"/>
              </a:ext>
            </a:extLst>
          </p:cNvPr>
          <p:cNvSpPr>
            <a:spLocks noGrp="1"/>
          </p:cNvSpPr>
          <p:nvPr>
            <p:ph type="title"/>
          </p:nvPr>
        </p:nvSpPr>
        <p:spPr/>
        <p:txBody>
          <a:bodyPr/>
          <a:lstStyle/>
          <a:p>
            <a:pPr algn="r"/>
            <a:r>
              <a:rPr lang="ar-IQ" b="1" dirty="0">
                <a:solidFill>
                  <a:srgbClr val="FF0000"/>
                </a:solidFill>
              </a:rPr>
              <a:t>الامراض المهنية</a:t>
            </a:r>
            <a:endParaRPr lang="en-US" b="1" dirty="0">
              <a:solidFill>
                <a:srgbClr val="FF0000"/>
              </a:solidFill>
            </a:endParaRPr>
          </a:p>
        </p:txBody>
      </p:sp>
      <p:sp>
        <p:nvSpPr>
          <p:cNvPr id="3" name="Content Placeholder 2">
            <a:extLst>
              <a:ext uri="{FF2B5EF4-FFF2-40B4-BE49-F238E27FC236}">
                <a16:creationId xmlns:a16="http://schemas.microsoft.com/office/drawing/2014/main" id="{F196D816-54D3-611D-9EBA-75D26B697FA2}"/>
              </a:ext>
            </a:extLst>
          </p:cNvPr>
          <p:cNvSpPr>
            <a:spLocks noGrp="1"/>
          </p:cNvSpPr>
          <p:nvPr>
            <p:ph idx="1"/>
          </p:nvPr>
        </p:nvSpPr>
        <p:spPr/>
        <p:txBody>
          <a:bodyPr/>
          <a:lstStyle/>
          <a:p>
            <a:pPr marL="0" indent="0" algn="r">
              <a:buNone/>
            </a:pPr>
            <a:r>
              <a:rPr lang="ar-IQ" dirty="0"/>
              <a:t>هو مرض يتعرض له العامل اثناء العمل </a:t>
            </a:r>
          </a:p>
          <a:p>
            <a:pPr marL="0" indent="0" algn="r">
              <a:buNone/>
            </a:pPr>
            <a:endParaRPr lang="ar-IQ" dirty="0"/>
          </a:p>
          <a:p>
            <a:pPr algn="r" rtl="1"/>
            <a:r>
              <a:rPr lang="ar-IQ" dirty="0">
                <a:solidFill>
                  <a:srgbClr val="002060"/>
                </a:solidFill>
              </a:rPr>
              <a:t>غياب او نقصان التهوية والضوء.</a:t>
            </a:r>
          </a:p>
          <a:p>
            <a:pPr algn="r" rtl="1"/>
            <a:r>
              <a:rPr lang="ar-IQ" dirty="0">
                <a:solidFill>
                  <a:srgbClr val="002060"/>
                </a:solidFill>
              </a:rPr>
              <a:t>التعامل مع مواد كيمياوية بيولوجية, بكتيرية, فيروسية .</a:t>
            </a:r>
          </a:p>
          <a:p>
            <a:pPr algn="r" rtl="1"/>
            <a:r>
              <a:rPr lang="ar-IQ" dirty="0">
                <a:solidFill>
                  <a:srgbClr val="002060"/>
                </a:solidFill>
              </a:rPr>
              <a:t>التلوث</a:t>
            </a:r>
            <a:endParaRPr lang="ar-IQ" dirty="0"/>
          </a:p>
          <a:p>
            <a:pPr marL="0" indent="0" algn="r">
              <a:buNone/>
            </a:pPr>
            <a:endParaRPr lang="en-US" dirty="0"/>
          </a:p>
        </p:txBody>
      </p:sp>
    </p:spTree>
    <p:extLst>
      <p:ext uri="{BB962C8B-B14F-4D97-AF65-F5344CB8AC3E}">
        <p14:creationId xmlns:p14="http://schemas.microsoft.com/office/powerpoint/2010/main" val="94513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5767-2BE3-AD13-1663-EBF52835F13C}"/>
              </a:ext>
            </a:extLst>
          </p:cNvPr>
          <p:cNvSpPr>
            <a:spLocks noGrp="1"/>
          </p:cNvSpPr>
          <p:nvPr>
            <p:ph type="title"/>
          </p:nvPr>
        </p:nvSpPr>
        <p:spPr/>
        <p:txBody>
          <a:bodyPr/>
          <a:lstStyle/>
          <a:p>
            <a:pPr algn="r"/>
            <a:r>
              <a:rPr lang="ar-IQ" b="1" dirty="0">
                <a:solidFill>
                  <a:srgbClr val="FF0000"/>
                </a:solidFill>
              </a:rPr>
              <a:t>الفرق بين المرض المهني والاصابة المهنية:</a:t>
            </a:r>
            <a:endParaRPr lang="en-US" b="1" dirty="0">
              <a:solidFill>
                <a:srgbClr val="FF0000"/>
              </a:solidFill>
            </a:endParaRPr>
          </a:p>
        </p:txBody>
      </p:sp>
      <p:sp>
        <p:nvSpPr>
          <p:cNvPr id="3" name="Content Placeholder 2">
            <a:extLst>
              <a:ext uri="{FF2B5EF4-FFF2-40B4-BE49-F238E27FC236}">
                <a16:creationId xmlns:a16="http://schemas.microsoft.com/office/drawing/2014/main" id="{A816D749-F70A-6A6E-7841-9111AEAE2788}"/>
              </a:ext>
            </a:extLst>
          </p:cNvPr>
          <p:cNvSpPr>
            <a:spLocks noGrp="1"/>
          </p:cNvSpPr>
          <p:nvPr>
            <p:ph idx="1"/>
          </p:nvPr>
        </p:nvSpPr>
        <p:spPr/>
        <p:txBody>
          <a:bodyPr/>
          <a:lstStyle/>
          <a:p>
            <a:pPr marL="0" indent="0" algn="r">
              <a:buNone/>
            </a:pPr>
            <a:r>
              <a:rPr lang="ar-IQ" b="1" dirty="0"/>
              <a:t>المرض المهني:</a:t>
            </a:r>
          </a:p>
          <a:p>
            <a:pPr marL="0" indent="0" algn="r">
              <a:buNone/>
            </a:pPr>
            <a:r>
              <a:rPr lang="ar-IQ" dirty="0"/>
              <a:t>المرض المهني قد </a:t>
            </a:r>
            <a:r>
              <a:rPr lang="ar-IQ" dirty="0" err="1"/>
              <a:t>لايظهر</a:t>
            </a:r>
            <a:r>
              <a:rPr lang="ar-IQ" dirty="0"/>
              <a:t> خلال فترة معينة لكن تمتد اثاره حتى بعد ترك المهنة.</a:t>
            </a:r>
          </a:p>
          <a:p>
            <a:pPr marL="0" indent="0" algn="r">
              <a:buNone/>
            </a:pPr>
            <a:endParaRPr lang="ar-IQ" dirty="0"/>
          </a:p>
          <a:p>
            <a:pPr marL="0" indent="0" algn="r">
              <a:buNone/>
            </a:pPr>
            <a:r>
              <a:rPr lang="ar-IQ" b="1" dirty="0"/>
              <a:t>الإصابة المهنية:</a:t>
            </a:r>
          </a:p>
          <a:p>
            <a:pPr marL="0" indent="0" algn="r">
              <a:buNone/>
            </a:pPr>
            <a:r>
              <a:rPr lang="ar-IQ" dirty="0"/>
              <a:t>الإصابة شيء لحظي يحدث اثناء العمل .</a:t>
            </a:r>
          </a:p>
          <a:p>
            <a:pPr marL="0" indent="0" algn="r">
              <a:buNone/>
            </a:pPr>
            <a:endParaRPr lang="en-US" dirty="0"/>
          </a:p>
        </p:txBody>
      </p:sp>
    </p:spTree>
    <p:extLst>
      <p:ext uri="{BB962C8B-B14F-4D97-AF65-F5344CB8AC3E}">
        <p14:creationId xmlns:p14="http://schemas.microsoft.com/office/powerpoint/2010/main" val="427036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531</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السلامة المهنية </vt:lpstr>
      <vt:lpstr>الامن والسلامة</vt:lpstr>
      <vt:lpstr>غايات واهداف قوانين السلامة العامة:</vt:lpstr>
      <vt:lpstr>تتحقق اهداف قوانين السلامة من خلال:</vt:lpstr>
      <vt:lpstr>السلامة المهنية:</vt:lpstr>
      <vt:lpstr>اهداف السلامة المهنية:</vt:lpstr>
      <vt:lpstr>الإصابة المهنية</vt:lpstr>
      <vt:lpstr>الامراض المهنية</vt:lpstr>
      <vt:lpstr>الفرق بين المرض المهني والاصابة المهنية:</vt:lpstr>
      <vt:lpstr>أسباب الحوادث:</vt:lpstr>
      <vt:lpstr>اساسيات إدارة التحكم في الحوادث</vt:lpstr>
      <vt:lpstr>المبدأ الثاني:</vt:lpstr>
      <vt:lpstr>مصادر الطاقة العالية:</vt:lpstr>
      <vt:lpstr>الصحة والسلامة المهنية وعلاقتها بالإنتاج</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Hailah Malik</dc:creator>
  <cp:lastModifiedBy>Hailah Malik</cp:lastModifiedBy>
  <cp:revision>1</cp:revision>
  <dcterms:created xsi:type="dcterms:W3CDTF">2024-11-03T18:07:23Z</dcterms:created>
  <dcterms:modified xsi:type="dcterms:W3CDTF">2024-11-04T06:04:54Z</dcterms:modified>
</cp:coreProperties>
</file>